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46" r:id="rId2"/>
    <p:sldId id="448" r:id="rId3"/>
    <p:sldId id="447" r:id="rId4"/>
    <p:sldId id="434" r:id="rId5"/>
    <p:sldId id="449" r:id="rId6"/>
    <p:sldId id="450" r:id="rId7"/>
    <p:sldId id="451" r:id="rId8"/>
    <p:sldId id="452" r:id="rId9"/>
    <p:sldId id="453" r:id="rId10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0"/>
    <p:restoredTop sz="94694"/>
  </p:normalViewPr>
  <p:slideViewPr>
    <p:cSldViewPr snapToGrid="0" snapToObjects="1">
      <p:cViewPr varScale="1">
        <p:scale>
          <a:sx n="108" d="100"/>
          <a:sy n="108" d="100"/>
        </p:scale>
        <p:origin x="232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E73E89-0935-4DC9-7182-4DCB83642961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F4F9AE-2E59-3B62-4A59-9FCF7008FF73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4A4012D-6866-5A4B-A2C6-49951176A9CC}" type="datetime1"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7/11/22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6EA345-51D3-6BE0-818F-DE6E181395AE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42760D-444B-7DDB-DAEC-6B98BD912BE1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A7F95ED-167A-2D4E-883D-355F5EB0C90D}" type="slidenum">
              <a:t>‹#›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79046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EA7F669-E1A6-9790-F8C5-40D7199BC911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3A1D86-0748-68AE-ADCE-39F9B0CE64C8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81404DC-0A5E-484C-9565-002B4D8B04F4}" type="datetime1">
              <a:rPr lang="en-US"/>
              <a:pPr lvl="0"/>
              <a:t>7/11/22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16E4DCE-DE92-6B37-AB9A-8A574B1D43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CC0C44E-E894-5600-B68A-DBAD4DFE12D7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09D2A-8A5C-6547-1FAF-26FD1F457C3C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C914D-9413-2AE1-CC93-6FD0BE4C2D5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2CDA22B7-EEBA-4D4D-8E5E-8BF62DBB3BA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070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33AC52-A858-E32F-AB12-3688B2C86E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E8DB5A-FAD5-4CB9-C9B0-493D4BD1501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7CFD93-5D16-0B7A-0293-030F73E47CA7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F07950A-CB8A-4742-9F6B-1AC91B380B39}" type="slidenum">
              <a:t>1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77D54CB8-051D-3624-C8CC-0277FD2D1489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b="0" i="0" u="none" strike="noStrike" cap="none" spc="0" baseline="0">
                <a:solidFill>
                  <a:srgbClr val="FFFFFF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B3684AD-C35A-9E75-2632-B6E09EF55F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517136"/>
            <a:ext cx="6581549" cy="1371600"/>
          </a:xfrm>
        </p:spPr>
        <p:txBody>
          <a:bodyPr/>
          <a:lstStyle>
            <a:lvl1pPr>
              <a:lnSpc>
                <a:spcPts val="4600"/>
              </a:lnSpc>
              <a:defRPr cap="all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52116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839D360E-3929-F277-CD90-8F4FF9880B6E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fontAlgn="auto">
              <a:spcAft>
                <a:spcPts val="0"/>
              </a:spcAft>
              <a:buNone/>
              <a:tabLst/>
              <a:defRPr lang="en-US" b="0" i="0" u="none" strike="noStrike" cap="none" spc="0" baseline="0">
                <a:solidFill>
                  <a:srgbClr val="FFFFFF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0CDFFF2-5710-FF4F-795E-46430911190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CB5F820D-8030-F77B-4E76-3B8E16671E7B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3429000" y="2240279"/>
            <a:ext cx="4645152" cy="41970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FFFFFF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C8FCDC6D-C57B-4CFB-F710-182BE6EC6661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222096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lette Balance act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44779-9D37-2B81-3C00-8440EDEA65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569463"/>
            <a:ext cx="3619496" cy="1179576"/>
          </a:xfrm>
        </p:spPr>
        <p:txBody>
          <a:bodyPr anchor="b"/>
          <a:lstStyle>
            <a:lvl1pPr>
              <a:lnSpc>
                <a:spcPts val="4000"/>
              </a:lnSpc>
              <a:defRPr sz="3200" cap="all"/>
            </a:lvl1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478BA496-F965-A323-30D1-E2B6F076E91F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R="0" lvl="0" fontAlgn="auto">
              <a:spcAft>
                <a:spcPts val="0"/>
              </a:spcAft>
              <a:buSzPct val="100000"/>
              <a:buFont typeface="Arial" pitchFamily="34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B2CA2072-2378-8D41-BD62-5038D0DFA55A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R="0" lvl="0" fontAlgn="auto">
              <a:spcAft>
                <a:spcPts val="0"/>
              </a:spcAft>
              <a:buSzPct val="100000"/>
              <a:buFont typeface="Arial" pitchFamily="34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36199EA7-59AB-8761-7AE8-B43C2F4AE5D3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R="0" lvl="0" fontAlgn="auto">
              <a:spcAft>
                <a:spcPts val="0"/>
              </a:spcAft>
              <a:buSzPct val="100000"/>
              <a:buFont typeface="Arial" pitchFamily="34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CEC5894-1E2C-65FF-E94B-59BFFEF98ED6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R="0" lvl="0" fontAlgn="auto">
              <a:spcAft>
                <a:spcPts val="0"/>
              </a:spcAft>
              <a:buSzPct val="100000"/>
              <a:buFont typeface="Arial" pitchFamily="34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21D3241-0BD6-1772-A23C-D8FD50C86E22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R="0" lvl="0" fontAlgn="auto">
              <a:spcAft>
                <a:spcPts val="0"/>
              </a:spcAft>
              <a:buSzPct val="100000"/>
              <a:buFont typeface="Arial" pitchFamily="34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877149FA-D7FE-86B9-D4B0-C0B767AA4ED6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R="0" lvl="0" fontAlgn="auto">
              <a:spcAft>
                <a:spcPts val="0"/>
              </a:spcAft>
              <a:buSzPct val="100000"/>
              <a:buFont typeface="Arial" pitchFamily="34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35AD73-5E7C-9DED-975E-6332E422EAD0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R="0" lvl="0" fontAlgn="auto">
              <a:spcAft>
                <a:spcPts val="0"/>
              </a:spcAft>
              <a:buSzPct val="100000"/>
              <a:buFont typeface="Arial" pitchFamily="34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6DDF6C1-B8FF-EFCB-B162-1632C8521D69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R="0" lvl="0" fontAlgn="auto">
              <a:spcAft>
                <a:spcPts val="0"/>
              </a:spcAft>
              <a:buSzPct val="100000"/>
              <a:buFont typeface="Arial" pitchFamily="34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67193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ersive palette Balancing Act">
    <p:bg>
      <p:bgPr>
        <a:solidFill>
          <a:srgbClr val="6667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>
            <a:extLst>
              <a:ext uri="{FF2B5EF4-FFF2-40B4-BE49-F238E27FC236}">
                <a16:creationId xmlns:a16="http://schemas.microsoft.com/office/drawing/2014/main" id="{EEEA59BE-B03B-F338-0F22-7C180DCB37DE}"/>
              </a:ext>
            </a:extLst>
          </p:cNvPr>
          <p:cNvSpPr/>
          <p:nvPr/>
        </p:nvSpPr>
        <p:spPr>
          <a:xfrm>
            <a:off x="0" y="2400300"/>
            <a:ext cx="4267203" cy="4457700"/>
          </a:xfrm>
          <a:prstGeom prst="rect">
            <a:avLst/>
          </a:prstGeom>
          <a:solidFill>
            <a:srgbClr val="D2938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2D733E8-A77B-F21E-1ED1-DCA2BD54FC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399032"/>
            <a:ext cx="3619496" cy="877824"/>
          </a:xfrm>
        </p:spPr>
        <p:txBody>
          <a:bodyPr/>
          <a:lstStyle>
            <a:lvl1pPr>
              <a:defRPr cap="all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5A9BEA6-4BAD-6866-B589-EFE630D84942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FFFFFF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8ADA837F-48B2-E1B0-A4B3-03C742228C10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4254502" y="0"/>
            <a:ext cx="7480304" cy="685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b="0" i="0" u="none" strike="noStrike" cap="none" spc="0" baseline="0">
                <a:solidFill>
                  <a:srgbClr val="FFFFFF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D85749CC-4AA5-805A-3EF8-BFB6B12098AF}"/>
              </a:ext>
            </a:extLst>
          </p:cNvPr>
          <p:cNvSpPr/>
          <p:nvPr/>
        </p:nvSpPr>
        <p:spPr>
          <a:xfrm>
            <a:off x="11734796" y="4444998"/>
            <a:ext cx="457200" cy="2413001"/>
          </a:xfrm>
          <a:prstGeom prst="rect">
            <a:avLst/>
          </a:prstGeom>
          <a:solidFill>
            <a:srgbClr val="884C5E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15F4AC63-CDF5-1D11-E596-8F5B89095E9A}"/>
              </a:ext>
            </a:extLst>
          </p:cNvPr>
          <p:cNvSpPr/>
          <p:nvPr/>
        </p:nvSpPr>
        <p:spPr>
          <a:xfrm>
            <a:off x="11734796" y="0"/>
            <a:ext cx="457200" cy="4462272"/>
          </a:xfrm>
          <a:prstGeom prst="rect">
            <a:avLst/>
          </a:prstGeom>
          <a:solidFill>
            <a:srgbClr val="86A293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2135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 hidden="1">
            <a:extLst>
              <a:ext uri="{FF2B5EF4-FFF2-40B4-BE49-F238E27FC236}">
                <a16:creationId xmlns:a16="http://schemas.microsoft.com/office/drawing/2014/main" id="{5636F091-6957-4C06-3ED3-D427B62A9A50}"/>
              </a:ext>
            </a:extLst>
          </p:cNvPr>
          <p:cNvSpPr/>
          <p:nvPr/>
        </p:nvSpPr>
        <p:spPr>
          <a:xfrm>
            <a:off x="256032" y="265176"/>
            <a:ext cx="11683051" cy="6332430"/>
          </a:xfrm>
          <a:prstGeom prst="rect">
            <a:avLst/>
          </a:prstGeom>
          <a:solidFill>
            <a:srgbClr val="F5F5F5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b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BB40634-F829-F09E-2104-009D7F8F8E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14400"/>
            <a:ext cx="7467603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1A19FD3C-61B5-C384-82F7-03F3C4E44606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57200" y="2540002"/>
            <a:ext cx="6591296" cy="34035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342900" marR="0" lvl="0" indent="-342900"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Segoe UI Light"/>
              <a:buAutoNum type="arabicPeriod"/>
              <a:tabLst/>
              <a:defRPr lang="en-US" sz="18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78759272-24B5-A2EB-4DE4-E8737409DAC3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8115300" y="1384301"/>
            <a:ext cx="3410712" cy="457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79796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ersive palette Wellspring">
    <p:bg>
      <p:bgPr>
        <a:solidFill>
          <a:srgbClr val="A1C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8E616435-73C0-A75F-ECCB-15C649EF8ADA}"/>
              </a:ext>
            </a:extLst>
          </p:cNvPr>
          <p:cNvSpPr/>
          <p:nvPr/>
        </p:nvSpPr>
        <p:spPr>
          <a:xfrm>
            <a:off x="0" y="0"/>
            <a:ext cx="2445489" cy="457200"/>
          </a:xfrm>
          <a:prstGeom prst="rect">
            <a:avLst/>
          </a:prstGeom>
          <a:solidFill>
            <a:srgbClr val="CFBF54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A58F1B79-CEBF-FDFE-3559-F52BE786754F}"/>
              </a:ext>
            </a:extLst>
          </p:cNvPr>
          <p:cNvSpPr/>
          <p:nvPr/>
        </p:nvSpPr>
        <p:spPr>
          <a:xfrm rot="5400013">
            <a:off x="10740652" y="5406656"/>
            <a:ext cx="2445489" cy="457200"/>
          </a:xfrm>
          <a:prstGeom prst="rect">
            <a:avLst/>
          </a:prstGeom>
          <a:solidFill>
            <a:srgbClr val="8A589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DE63A777-AB6A-27B6-5677-87CBE8D77949}"/>
              </a:ext>
            </a:extLst>
          </p:cNvPr>
          <p:cNvSpPr/>
          <p:nvPr/>
        </p:nvSpPr>
        <p:spPr>
          <a:xfrm>
            <a:off x="7982711" y="495303"/>
            <a:ext cx="3753611" cy="5943600"/>
          </a:xfrm>
          <a:prstGeom prst="rect">
            <a:avLst/>
          </a:prstGeom>
          <a:solidFill>
            <a:srgbClr val="48996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1A01858-880E-2346-506E-2B9678E10A72}"/>
              </a:ext>
            </a:extLst>
          </p:cNvPr>
          <p:cNvSpPr/>
          <p:nvPr/>
        </p:nvSpPr>
        <p:spPr>
          <a:xfrm>
            <a:off x="4251155" y="495303"/>
            <a:ext cx="3787051" cy="5943600"/>
          </a:xfrm>
          <a:prstGeom prst="rect">
            <a:avLst/>
          </a:prstGeom>
          <a:solidFill>
            <a:srgbClr val="6667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3B412261-F627-0898-B16F-A8DCBF26819C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000000"/>
                </a:solidFill>
                <a:uFillTx/>
                <a:latin typeface="Segoe UI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69CAC0E-1F39-087D-825E-9682153717E8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4709159" y="960120"/>
            <a:ext cx="6574536" cy="50749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b="0" i="0" u="none" strike="noStrike" cap="none" spc="0" baseline="0">
                <a:solidFill>
                  <a:srgbClr val="FFFFFF"/>
                </a:solidFill>
                <a:uFillTx/>
                <a:latin typeface="Segoe UI"/>
              </a:defRPr>
            </a:lvl1pPr>
          </a:lstStyle>
          <a:p>
            <a:pPr lvl="0"/>
            <a:endParaRPr 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477EA9BE-67E6-0F0F-066B-DB86B7E729EC}"/>
              </a:ext>
            </a:extLst>
          </p:cNvPr>
          <p:cNvSpPr/>
          <p:nvPr/>
        </p:nvSpPr>
        <p:spPr>
          <a:xfrm>
            <a:off x="228600" y="241301"/>
            <a:ext cx="11772900" cy="6400800"/>
          </a:xfrm>
          <a:prstGeom prst="rect">
            <a:avLst/>
          </a:prstGeom>
          <a:noFill/>
          <a:ln w="25402" cap="flat">
            <a:solidFill>
              <a:srgbClr val="8C5896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cxnSp>
        <p:nvCxnSpPr>
          <p:cNvPr id="9" name="Straight Connector 13">
            <a:extLst>
              <a:ext uri="{FF2B5EF4-FFF2-40B4-BE49-F238E27FC236}">
                <a16:creationId xmlns:a16="http://schemas.microsoft.com/office/drawing/2014/main" id="{7BDCB568-A7CD-D7DD-154D-ACD9E71B2F57}"/>
              </a:ext>
            </a:extLst>
          </p:cNvPr>
          <p:cNvCxnSpPr/>
          <p:nvPr/>
        </p:nvCxnSpPr>
        <p:spPr>
          <a:xfrm>
            <a:off x="228600" y="2415908"/>
            <a:ext cx="4022555" cy="0"/>
          </a:xfrm>
          <a:prstGeom prst="straightConnector1">
            <a:avLst/>
          </a:prstGeom>
          <a:noFill/>
          <a:ln w="25402" cap="flat">
            <a:solidFill>
              <a:srgbClr val="8C5896"/>
            </a:solidFill>
            <a:prstDash val="solid"/>
            <a:miter/>
          </a:ln>
        </p:spPr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D91C3C1A-880E-9A73-24B6-F41559BB92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371600"/>
            <a:ext cx="3619496" cy="877824"/>
          </a:xfrm>
        </p:spPr>
        <p:txBody>
          <a:bodyPr/>
          <a:lstStyle>
            <a:lvl1pPr>
              <a:lnSpc>
                <a:spcPts val="4320"/>
              </a:lnSpc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18436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448CA0-19BD-7916-8777-1266770F28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14400"/>
            <a:ext cx="11174818" cy="9037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07AFCB1-C0B0-27C8-8EE8-5FA68228605F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Segoe UI"/>
              </a:defRPr>
            </a:lvl1pPr>
          </a:lstStyle>
          <a:p>
            <a:pPr lvl="0"/>
            <a:fld id="{D1F05C4A-FEE6-0744-A7D1-A16F0B5D3752}" type="datetime1">
              <a:rPr lang="en-US"/>
              <a:pPr lvl="0"/>
              <a:t>7/11/22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2DAF64B-BDAF-1312-760E-5FC0DC3016A7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Segoe UI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5AFAA3-A005-605C-AAE7-9DF571ACD8E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Segoe UI"/>
              </a:defRPr>
            </a:lvl1pPr>
          </a:lstStyle>
          <a:p>
            <a:pPr lvl="0"/>
            <a:fld id="{A2EC07C2-16D7-5140-9C17-7498A53A9438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none" spc="0" baseline="0">
          <a:solidFill>
            <a:srgbClr val="000000"/>
          </a:solidFill>
          <a:uFillTx/>
          <a:latin typeface="Segoe UI Light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7" descr="Abstract image of curvy lines">
            <a:extLst>
              <a:ext uri="{FF2B5EF4-FFF2-40B4-BE49-F238E27FC236}">
                <a16:creationId xmlns:a16="http://schemas.microsoft.com/office/drawing/2014/main" id="{F7CE5BE4-E19A-EA97-E7CA-24CA98C64BEF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rcRect/>
          <a:stretch>
            <a:fillRect/>
          </a:stretch>
        </p:blipFill>
        <p:spPr>
          <a:xfrm>
            <a:off x="228" y="0"/>
            <a:ext cx="12191548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7C2B1F66-D974-8592-AF0A-EBF1DB22B6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47328" y="4062058"/>
            <a:ext cx="2489330" cy="1326318"/>
          </a:xfrm>
        </p:spPr>
        <p:txBody>
          <a:bodyPr anchor="t"/>
          <a:lstStyle/>
          <a:p>
            <a:pPr lvl="0"/>
            <a:r>
              <a:rPr lang="en-US" dirty="0"/>
              <a:t> </a:t>
            </a:r>
            <a:br>
              <a:rPr lang="en-US" dirty="0"/>
            </a:br>
            <a:r>
              <a:rPr lang="en-US" b="1" noProof="1">
                <a:solidFill>
                  <a:srgbClr val="C00000"/>
                </a:solidFill>
              </a:rPr>
              <a:t>A</a:t>
            </a:r>
            <a:r>
              <a:rPr lang="en-US" b="1" noProof="1"/>
              <a:t>RRays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FEDAE0F1-E6ED-A882-9A8D-987E34602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279" y="1653655"/>
            <a:ext cx="3619496" cy="877824"/>
          </a:xfrm>
        </p:spPr>
        <p:txBody>
          <a:bodyPr>
            <a:noAutofit/>
          </a:bodyPr>
          <a:lstStyle/>
          <a:p>
            <a:pPr lvl="0"/>
            <a:r>
              <a:rPr lang="en-US" sz="2400" b="1" dirty="0"/>
              <a:t>Array </a:t>
            </a:r>
            <a:r>
              <a:rPr lang="en-US" sz="2400" b="1" noProof="1"/>
              <a:t>Nedir</a:t>
            </a:r>
            <a:r>
              <a:rPr lang="en-US" sz="2400" b="1" dirty="0"/>
              <a:t> ?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989C1EF7-AF54-E7BD-3CE4-0516832079B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63292" y="2531479"/>
            <a:ext cx="3734437" cy="13576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 kern="0" noProof="1">
                <a:solidFill>
                  <a:srgbClr val="000000"/>
                </a:solidFill>
                <a:latin typeface="Segoe UI" pitchFamily="34"/>
              </a:rPr>
              <a:t>Array,ayni data turundeki birden fazla deger veya objeyi barindirabilen Java objeleridir.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DA2742AF-E654-04E5-7A69-67B650421E29}"/>
              </a:ext>
            </a:extLst>
          </p:cNvPr>
          <p:cNvSpPr/>
          <p:nvPr/>
        </p:nvSpPr>
        <p:spPr>
          <a:xfrm>
            <a:off x="4485506" y="677369"/>
            <a:ext cx="7080418" cy="5674007"/>
          </a:xfrm>
          <a:prstGeom prst="rect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451FD8AE-9B87-07AD-16F4-F6D7F1FE7792}"/>
              </a:ext>
            </a:extLst>
          </p:cNvPr>
          <p:cNvSpPr txBox="1"/>
          <p:nvPr/>
        </p:nvSpPr>
        <p:spPr>
          <a:xfrm>
            <a:off x="4613769" y="793040"/>
            <a:ext cx="673751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0" cap="none" spc="0" baseline="0" noProof="1">
                <a:solidFill>
                  <a:srgbClr val="000000"/>
                </a:solidFill>
                <a:uFillTx/>
                <a:latin typeface="Segoe UI" pitchFamily="34"/>
              </a:rPr>
              <a:t>Array’lere kadar primitive data turleri ve String kullandik. Ancak bu data turleri sadece bir deger alabiliyordu.</a:t>
            </a:r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455CEBBC-AFAA-47EE-46D3-89DFDFE10C69}"/>
              </a:ext>
            </a:extLst>
          </p:cNvPr>
          <p:cNvSpPr txBox="1"/>
          <p:nvPr/>
        </p:nvSpPr>
        <p:spPr>
          <a:xfrm>
            <a:off x="4679909" y="3306241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Oysa gelismis bir uygulamada listeler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olusturmamiz</a:t>
            </a:r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 ve 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bunlari yonetmemiz gerekir.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15CC71-8EA4-3959-684F-CB464043A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978" y="1792540"/>
            <a:ext cx="2771176" cy="1281905"/>
          </a:xfrm>
          <a:prstGeom prst="rect">
            <a:avLst/>
          </a:prstGeom>
        </p:spPr>
      </p:pic>
      <p:sp>
        <p:nvSpPr>
          <p:cNvPr id="11" name="Rectangle 20">
            <a:extLst>
              <a:ext uri="{FF2B5EF4-FFF2-40B4-BE49-F238E27FC236}">
                <a16:creationId xmlns:a16="http://schemas.microsoft.com/office/drawing/2014/main" id="{51B03DFC-62BD-E76A-DDA6-FC9D87E5C225}"/>
              </a:ext>
            </a:extLst>
          </p:cNvPr>
          <p:cNvSpPr/>
          <p:nvPr/>
        </p:nvSpPr>
        <p:spPr>
          <a:xfrm>
            <a:off x="6272978" y="1792540"/>
            <a:ext cx="2832180" cy="1281905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F99A6DDC-C9C8-80B4-AB2D-701136828A43}"/>
              </a:ext>
            </a:extLst>
          </p:cNvPr>
          <p:cNvSpPr txBox="1"/>
          <p:nvPr/>
        </p:nvSpPr>
        <p:spPr>
          <a:xfrm>
            <a:off x="4679908" y="4107366"/>
            <a:ext cx="6671377" cy="92333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Ornegin bir okul uygulamasi yapacak olsak, sinif listeleri, ogretmen ve ogrenci listeleri, notlar vb.. Liste olarak tutmamiz gereken bir cok data olacaktir.</a:t>
            </a:r>
          </a:p>
        </p:txBody>
      </p:sp>
      <p:sp>
        <p:nvSpPr>
          <p:cNvPr id="14" name="TextBox 18">
            <a:extLst>
              <a:ext uri="{FF2B5EF4-FFF2-40B4-BE49-F238E27FC236}">
                <a16:creationId xmlns:a16="http://schemas.microsoft.com/office/drawing/2014/main" id="{7922A098-F06C-92C0-11C5-E9BFA64952A3}"/>
              </a:ext>
            </a:extLst>
          </p:cNvPr>
          <p:cNvSpPr txBox="1"/>
          <p:nvPr/>
        </p:nvSpPr>
        <p:spPr>
          <a:xfrm>
            <a:off x="4613769" y="5257301"/>
            <a:ext cx="6671377" cy="92333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Java, birden fazla veriyi store edebilen farkli yapilar olusturmustur. Bunlardan hangisini kullanacagimiza yapacagimiz uygulamadaki ihtiyaclara gore karar veririz.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F0A85785-A2F1-F915-9C91-A0F7F43694B6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31846" y="6109078"/>
            <a:ext cx="3966520" cy="4845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>
                <a:solidFill>
                  <a:srgbClr val="000000"/>
                </a:solidFill>
                <a:latin typeface="Segoe UI" pitchFamily="34"/>
              </a:rPr>
              <a:t>Ahmet Bulutluoz    Temmuz 2022</a:t>
            </a:r>
            <a:endParaRPr lang="tr-TR" sz="2000">
              <a:solidFill>
                <a:srgbClr val="00000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96673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 animBg="1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030E7150-0222-1F58-F253-E57885D7FF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4418" y="1718971"/>
            <a:ext cx="4029236" cy="877824"/>
          </a:xfrm>
        </p:spPr>
        <p:txBody>
          <a:bodyPr>
            <a:noAutofit/>
          </a:bodyPr>
          <a:lstStyle/>
          <a:p>
            <a:pPr lvl="0"/>
            <a:r>
              <a:rPr lang="en-US" sz="2400" b="1" noProof="1"/>
              <a:t>Hangi Data Turu Kullanilmali ?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0B98246E-C5EA-3E66-3111-4E5FB2A7103B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307284" y="2531479"/>
            <a:ext cx="3765407" cy="87782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 kern="0" noProof="1">
                <a:solidFill>
                  <a:srgbClr val="000000"/>
                </a:solidFill>
                <a:latin typeface="Segoe UI" pitchFamily="34"/>
              </a:rPr>
              <a:t>Java’da coklu eleman store edebilecegimiz pekcok data turu vardir.</a:t>
            </a:r>
          </a:p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 kern="0" noProof="1">
                <a:solidFill>
                  <a:srgbClr val="000000"/>
                </a:solidFill>
                <a:latin typeface="Segoe UI" pitchFamily="34"/>
              </a:rPr>
              <a:t>Hangisini kullanacagimiza karar vermek icin data turlerinin ozelliklerini ve uygulamamizin ihtiyaclarini bilmeliyiz.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1D06CDB6-81EF-39E9-C7E6-9E5D3290B198}"/>
              </a:ext>
            </a:extLst>
          </p:cNvPr>
          <p:cNvSpPr/>
          <p:nvPr/>
        </p:nvSpPr>
        <p:spPr>
          <a:xfrm>
            <a:off x="4485506" y="677369"/>
            <a:ext cx="7080418" cy="5674007"/>
          </a:xfrm>
          <a:prstGeom prst="rect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8A3F69CB-0D15-AEEA-0B56-CE37BF6DFDAB}"/>
              </a:ext>
            </a:extLst>
          </p:cNvPr>
          <p:cNvSpPr txBox="1"/>
          <p:nvPr/>
        </p:nvSpPr>
        <p:spPr>
          <a:xfrm>
            <a:off x="4485506" y="3295552"/>
            <a:ext cx="7004139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Ornegin bir eczanede her yeni gelen urunu one koyup, satislari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da onden yaparsaniz bazi ilaclarin son kullanim tarihi gecebilir. 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A224FC44-8EF9-10B8-8DB2-D39C78F2AA9E}"/>
              </a:ext>
            </a:extLst>
          </p:cNvPr>
          <p:cNvSpPr/>
          <p:nvPr/>
        </p:nvSpPr>
        <p:spPr>
          <a:xfrm>
            <a:off x="5042203" y="730152"/>
            <a:ext cx="5930900" cy="2565400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6F7D6E-8ECA-7ACB-7514-C9AFD4970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203" y="730152"/>
            <a:ext cx="5930900" cy="2565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3402A98-7E66-3FED-BD53-3AAE2F2A0DE4}"/>
              </a:ext>
            </a:extLst>
          </p:cNvPr>
          <p:cNvSpPr/>
          <p:nvPr/>
        </p:nvSpPr>
        <p:spPr>
          <a:xfrm>
            <a:off x="5042203" y="718233"/>
            <a:ext cx="5930900" cy="2565400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80642CE-659D-CBA1-E9DA-1A9E9EA6C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258" y="4071253"/>
            <a:ext cx="3279641" cy="2087606"/>
          </a:xfrm>
          <a:prstGeom prst="rect">
            <a:avLst/>
          </a:prstGeom>
        </p:spPr>
      </p:pic>
      <p:sp>
        <p:nvSpPr>
          <p:cNvPr id="13" name="Rectangle 20">
            <a:extLst>
              <a:ext uri="{FF2B5EF4-FFF2-40B4-BE49-F238E27FC236}">
                <a16:creationId xmlns:a16="http://schemas.microsoft.com/office/drawing/2014/main" id="{50CF6201-9041-6F9E-E132-BFEAC9191BE2}"/>
              </a:ext>
            </a:extLst>
          </p:cNvPr>
          <p:cNvSpPr/>
          <p:nvPr/>
        </p:nvSpPr>
        <p:spPr>
          <a:xfrm>
            <a:off x="4618260" y="4071253"/>
            <a:ext cx="3279640" cy="2087606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FA0154-09B1-C088-8D7E-53139B2256A4}"/>
              </a:ext>
            </a:extLst>
          </p:cNvPr>
          <p:cNvSpPr txBox="1"/>
          <p:nvPr/>
        </p:nvSpPr>
        <p:spPr>
          <a:xfrm>
            <a:off x="7987575" y="4376392"/>
            <a:ext cx="338799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Buna karsilik plastik boru satan bir isletmenin en once geleni once satmak icin en alttakini almaya ugrasmasi</a:t>
            </a:r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na gerek yoktur.</a:t>
            </a:r>
            <a:endParaRPr lang="en-US" noProof="1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1D378BA2-080E-133A-9C3E-D91D8DB78F10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31846" y="6109078"/>
            <a:ext cx="3966520" cy="4845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>
                <a:solidFill>
                  <a:srgbClr val="000000"/>
                </a:solidFill>
                <a:latin typeface="Segoe UI" pitchFamily="34"/>
              </a:rPr>
              <a:t>Ahmet Bulutluoz    Temmuz 2022</a:t>
            </a:r>
            <a:endParaRPr lang="tr-TR" sz="2000">
              <a:solidFill>
                <a:srgbClr val="000000"/>
              </a:solidFill>
              <a:latin typeface="Segoe U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 animBg="1"/>
      <p:bldP spid="16" grpId="0" animBg="1"/>
      <p:bldP spid="13" grpId="0" animBg="1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FEDAE0F1-E6ED-A882-9A8D-987E34602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279" y="1653655"/>
            <a:ext cx="3619496" cy="877824"/>
          </a:xfrm>
        </p:spPr>
        <p:txBody>
          <a:bodyPr>
            <a:noAutofit/>
          </a:bodyPr>
          <a:lstStyle/>
          <a:p>
            <a:pPr lvl="0"/>
            <a:r>
              <a:rPr lang="en-US" sz="2400" b="1" dirty="0"/>
              <a:t>Array(Dizi) </a:t>
            </a:r>
            <a:r>
              <a:rPr lang="en-US" sz="2400" b="1" noProof="1"/>
              <a:t>Ozellikleri</a:t>
            </a:r>
            <a:endParaRPr lang="en-US" sz="2400" b="1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989C1EF7-AF54-E7BD-3CE4-0516832079B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63292" y="2531479"/>
            <a:ext cx="3734437" cy="13576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 kern="0" noProof="1">
                <a:solidFill>
                  <a:srgbClr val="000000"/>
                </a:solidFill>
                <a:latin typeface="Segoe UI" pitchFamily="34"/>
              </a:rPr>
              <a:t>Array,ayni data turundeki birden fazla deger veya objeyi barindirabilen Java objeleridir.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DA2742AF-E654-04E5-7A69-67B650421E29}"/>
              </a:ext>
            </a:extLst>
          </p:cNvPr>
          <p:cNvSpPr/>
          <p:nvPr/>
        </p:nvSpPr>
        <p:spPr>
          <a:xfrm>
            <a:off x="4485506" y="677369"/>
            <a:ext cx="7080418" cy="5674007"/>
          </a:xfrm>
          <a:prstGeom prst="rect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451FD8AE-9B87-07AD-16F4-F6D7F1FE7792}"/>
              </a:ext>
            </a:extLst>
          </p:cNvPr>
          <p:cNvSpPr txBox="1"/>
          <p:nvPr/>
        </p:nvSpPr>
        <p:spPr>
          <a:xfrm>
            <a:off x="4613769" y="793040"/>
            <a:ext cx="6737518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0" cap="none" spc="0" baseline="0" noProof="1">
                <a:solidFill>
                  <a:srgbClr val="000000"/>
                </a:solidFill>
                <a:uFillTx/>
                <a:latin typeface="Segoe UI" pitchFamily="34"/>
              </a:rPr>
              <a:t>Array ile</a:t>
            </a:r>
            <a:r>
              <a:rPr lang="en-US" sz="1800" b="0" i="0" u="none" strike="noStrike" kern="0" cap="none" spc="0" noProof="1">
                <a:solidFill>
                  <a:srgbClr val="000000"/>
                </a:solidFill>
                <a:uFillTx/>
                <a:latin typeface="Segoe UI" pitchFamily="34"/>
              </a:rPr>
              <a:t> ilgili bilmemiz gerekenler</a:t>
            </a:r>
            <a:endParaRPr lang="en-US" sz="1800" b="0" i="0" u="none" strike="noStrike" kern="0" cap="none" spc="0" baseline="0" noProof="1">
              <a:solidFill>
                <a:srgbClr val="000000"/>
              </a:solidFill>
              <a:uFillTx/>
              <a:latin typeface="Segoe UI" pitchFamily="34"/>
            </a:endParaRP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F99A6DDC-C9C8-80B4-AB2D-701136828A43}"/>
              </a:ext>
            </a:extLst>
          </p:cNvPr>
          <p:cNvSpPr txBox="1"/>
          <p:nvPr/>
        </p:nvSpPr>
        <p:spPr>
          <a:xfrm>
            <a:off x="4646839" y="1295062"/>
            <a:ext cx="667137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1- Bir variable’in array oldugunu belirtmek icin [ ] kullanilir.</a:t>
            </a:r>
          </a:p>
        </p:txBody>
      </p:sp>
      <p:sp>
        <p:nvSpPr>
          <p:cNvPr id="14" name="TextBox 18">
            <a:extLst>
              <a:ext uri="{FF2B5EF4-FFF2-40B4-BE49-F238E27FC236}">
                <a16:creationId xmlns:a16="http://schemas.microsoft.com/office/drawing/2014/main" id="{7922A098-F06C-92C0-11C5-E9BFA64952A3}"/>
              </a:ext>
            </a:extLst>
          </p:cNvPr>
          <p:cNvSpPr txBox="1"/>
          <p:nvPr/>
        </p:nvSpPr>
        <p:spPr>
          <a:xfrm>
            <a:off x="4613769" y="3915835"/>
            <a:ext cx="667137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Array’de [ ] 2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farkli sekilde kullanilabilir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8DF5C5-24D4-9378-AF3A-17A389631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150" y="1823659"/>
            <a:ext cx="1651580" cy="707820"/>
          </a:xfrm>
          <a:prstGeom prst="rect">
            <a:avLst/>
          </a:prstGeom>
        </p:spPr>
      </p:pic>
      <p:sp>
        <p:nvSpPr>
          <p:cNvPr id="11" name="Rectangle 20">
            <a:extLst>
              <a:ext uri="{FF2B5EF4-FFF2-40B4-BE49-F238E27FC236}">
                <a16:creationId xmlns:a16="http://schemas.microsoft.com/office/drawing/2014/main" id="{51B03DFC-62BD-E76A-DDA6-FC9D87E5C225}"/>
              </a:ext>
            </a:extLst>
          </p:cNvPr>
          <p:cNvSpPr/>
          <p:nvPr/>
        </p:nvSpPr>
        <p:spPr>
          <a:xfrm>
            <a:off x="5518150" y="1823660"/>
            <a:ext cx="1651580" cy="707819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908E1-3C3F-D3F4-DBFB-D00A892D7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150" y="2754867"/>
            <a:ext cx="2384879" cy="388647"/>
          </a:xfrm>
          <a:prstGeom prst="rect">
            <a:avLst/>
          </a:prstGeom>
        </p:spPr>
      </p:pic>
      <p:sp>
        <p:nvSpPr>
          <p:cNvPr id="16" name="Rectangle 20">
            <a:extLst>
              <a:ext uri="{FF2B5EF4-FFF2-40B4-BE49-F238E27FC236}">
                <a16:creationId xmlns:a16="http://schemas.microsoft.com/office/drawing/2014/main" id="{32575855-272C-4BFA-7C71-37D51EFF2B62}"/>
              </a:ext>
            </a:extLst>
          </p:cNvPr>
          <p:cNvSpPr/>
          <p:nvPr/>
        </p:nvSpPr>
        <p:spPr>
          <a:xfrm>
            <a:off x="5518149" y="2754867"/>
            <a:ext cx="2384879" cy="413714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13564A-6E56-6559-37BC-F26E21BDCB60}"/>
              </a:ext>
            </a:extLst>
          </p:cNvPr>
          <p:cNvSpPr txBox="1"/>
          <p:nvPr/>
        </p:nvSpPr>
        <p:spPr>
          <a:xfrm>
            <a:off x="7402286" y="1992903"/>
            <a:ext cx="3439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Sadece 1 deger store edebilirler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3CAE01-305A-D4C1-0382-0D5B33EA5E3D}"/>
              </a:ext>
            </a:extLst>
          </p:cNvPr>
          <p:cNvSpPr txBox="1"/>
          <p:nvPr/>
        </p:nvSpPr>
        <p:spPr>
          <a:xfrm>
            <a:off x="8066315" y="2711118"/>
            <a:ext cx="3439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Int degerler barindiran bir array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EDE121B-AC02-2F58-D491-A9868CF84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149" y="4637739"/>
            <a:ext cx="2797743" cy="680532"/>
          </a:xfrm>
          <a:prstGeom prst="rect">
            <a:avLst/>
          </a:prstGeom>
        </p:spPr>
      </p:pic>
      <p:sp>
        <p:nvSpPr>
          <p:cNvPr id="22" name="Rectangle 20">
            <a:extLst>
              <a:ext uri="{FF2B5EF4-FFF2-40B4-BE49-F238E27FC236}">
                <a16:creationId xmlns:a16="http://schemas.microsoft.com/office/drawing/2014/main" id="{ECB2B2A5-21D7-813E-0A48-882D50FF9140}"/>
              </a:ext>
            </a:extLst>
          </p:cNvPr>
          <p:cNvSpPr/>
          <p:nvPr/>
        </p:nvSpPr>
        <p:spPr>
          <a:xfrm>
            <a:off x="5518149" y="4647005"/>
            <a:ext cx="2797743" cy="671266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6F23D54D-D49C-D628-F3A0-A2B42CCB4C08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31846" y="6109078"/>
            <a:ext cx="3966520" cy="4845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>
                <a:solidFill>
                  <a:srgbClr val="000000"/>
                </a:solidFill>
                <a:latin typeface="Segoe UI" pitchFamily="34"/>
              </a:rPr>
              <a:t>Ahmet Bulutluoz    Temmuz 2022</a:t>
            </a:r>
            <a:endParaRPr lang="tr-TR" sz="2000">
              <a:solidFill>
                <a:srgbClr val="000000"/>
              </a:solidFill>
              <a:latin typeface="Segoe U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14" grpId="0"/>
      <p:bldP spid="11" grpId="0" animBg="1"/>
      <p:bldP spid="16" grpId="0" animBg="1"/>
      <p:bldP spid="17" grpId="0"/>
      <p:bldP spid="18" grpId="0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FEDAE0F1-E6ED-A882-9A8D-987E34602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279" y="1653655"/>
            <a:ext cx="3619496" cy="877824"/>
          </a:xfrm>
        </p:spPr>
        <p:txBody>
          <a:bodyPr>
            <a:noAutofit/>
          </a:bodyPr>
          <a:lstStyle/>
          <a:p>
            <a:pPr lvl="0"/>
            <a:r>
              <a:rPr lang="en-US" sz="2400" b="1" dirty="0"/>
              <a:t>Array(Dizi) </a:t>
            </a:r>
            <a:r>
              <a:rPr lang="en-US" sz="2400" b="1" noProof="1"/>
              <a:t>Ozellikleri</a:t>
            </a:r>
            <a:endParaRPr lang="en-US" sz="2400" b="1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989C1EF7-AF54-E7BD-3CE4-0516832079B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63292" y="2531479"/>
            <a:ext cx="3734437" cy="13576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 kern="0" noProof="1">
                <a:solidFill>
                  <a:srgbClr val="000000"/>
                </a:solidFill>
                <a:latin typeface="Segoe UI" pitchFamily="34"/>
              </a:rPr>
              <a:t>Array,ayni data turundeki birden fazla deger veya objeyi barindirabilen Java objeleridir.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DA2742AF-E654-04E5-7A69-67B650421E29}"/>
              </a:ext>
            </a:extLst>
          </p:cNvPr>
          <p:cNvSpPr/>
          <p:nvPr/>
        </p:nvSpPr>
        <p:spPr>
          <a:xfrm>
            <a:off x="4485506" y="677369"/>
            <a:ext cx="7080418" cy="5674007"/>
          </a:xfrm>
          <a:prstGeom prst="rect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F99A6DDC-C9C8-80B4-AB2D-701136828A43}"/>
              </a:ext>
            </a:extLst>
          </p:cNvPr>
          <p:cNvSpPr txBox="1"/>
          <p:nvPr/>
        </p:nvSpPr>
        <p:spPr>
          <a:xfrm>
            <a:off x="4646839" y="1295062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2- Bir array olusturulurken barindiracagi data turu ve kac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data bulundurulacagi belirtilmelidir.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sp>
        <p:nvSpPr>
          <p:cNvPr id="14" name="TextBox 18">
            <a:extLst>
              <a:ext uri="{FF2B5EF4-FFF2-40B4-BE49-F238E27FC236}">
                <a16:creationId xmlns:a16="http://schemas.microsoft.com/office/drawing/2014/main" id="{7922A098-F06C-92C0-11C5-E9BFA64952A3}"/>
              </a:ext>
            </a:extLst>
          </p:cNvPr>
          <p:cNvSpPr txBox="1"/>
          <p:nvPr/>
        </p:nvSpPr>
        <p:spPr>
          <a:xfrm>
            <a:off x="4646839" y="2903333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Degerleri bastan eklemesek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bile kac data koyacagimizi belirtmemiz gerekir.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908E1-3C3F-D3F4-DBFB-D00A892D7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350" y="2117832"/>
            <a:ext cx="2384879" cy="388647"/>
          </a:xfrm>
          <a:prstGeom prst="rect">
            <a:avLst/>
          </a:prstGeom>
        </p:spPr>
      </p:pic>
      <p:sp>
        <p:nvSpPr>
          <p:cNvPr id="16" name="Rectangle 20">
            <a:extLst>
              <a:ext uri="{FF2B5EF4-FFF2-40B4-BE49-F238E27FC236}">
                <a16:creationId xmlns:a16="http://schemas.microsoft.com/office/drawing/2014/main" id="{32575855-272C-4BFA-7C71-37D51EFF2B62}"/>
              </a:ext>
            </a:extLst>
          </p:cNvPr>
          <p:cNvSpPr/>
          <p:nvPr/>
        </p:nvSpPr>
        <p:spPr>
          <a:xfrm>
            <a:off x="5213349" y="2117832"/>
            <a:ext cx="2384879" cy="413714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3CAE01-305A-D4C1-0382-0D5B33EA5E3D}"/>
              </a:ext>
            </a:extLst>
          </p:cNvPr>
          <p:cNvSpPr txBox="1"/>
          <p:nvPr/>
        </p:nvSpPr>
        <p:spPr>
          <a:xfrm>
            <a:off x="7731504" y="2127489"/>
            <a:ext cx="3701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Int data turunde 4 data barindirir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BF2376-F3AF-8F6F-8ACE-CA38AE44D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349" y="3761684"/>
            <a:ext cx="2754557" cy="439964"/>
          </a:xfrm>
          <a:prstGeom prst="rect">
            <a:avLst/>
          </a:prstGeom>
        </p:spPr>
      </p:pic>
      <p:sp>
        <p:nvSpPr>
          <p:cNvPr id="22" name="Rectangle 20">
            <a:extLst>
              <a:ext uri="{FF2B5EF4-FFF2-40B4-BE49-F238E27FC236}">
                <a16:creationId xmlns:a16="http://schemas.microsoft.com/office/drawing/2014/main" id="{ECB2B2A5-21D7-813E-0A48-882D50FF9140}"/>
              </a:ext>
            </a:extLst>
          </p:cNvPr>
          <p:cNvSpPr/>
          <p:nvPr/>
        </p:nvSpPr>
        <p:spPr>
          <a:xfrm>
            <a:off x="5213349" y="3761685"/>
            <a:ext cx="2754557" cy="439964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95B179-51E1-45DA-0BBD-2706C21472A9}"/>
              </a:ext>
            </a:extLst>
          </p:cNvPr>
          <p:cNvSpPr txBox="1"/>
          <p:nvPr/>
        </p:nvSpPr>
        <p:spPr>
          <a:xfrm>
            <a:off x="7982527" y="3803651"/>
            <a:ext cx="3583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Int data turunde 6 data barindirir</a:t>
            </a:r>
          </a:p>
        </p:txBody>
      </p:sp>
      <p:sp>
        <p:nvSpPr>
          <p:cNvPr id="20" name="TextBox 18">
            <a:extLst>
              <a:ext uri="{FF2B5EF4-FFF2-40B4-BE49-F238E27FC236}">
                <a16:creationId xmlns:a16="http://schemas.microsoft.com/office/drawing/2014/main" id="{DCF2472A-5F2E-8F67-6881-C4928DB98961}"/>
              </a:ext>
            </a:extLst>
          </p:cNvPr>
          <p:cNvSpPr txBox="1"/>
          <p:nvPr/>
        </p:nvSpPr>
        <p:spPr>
          <a:xfrm>
            <a:off x="4646839" y="4333155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Degerleri bastan eklemesek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Java istedigimiz uzunlukta bir array olusturacak ve tum elemanlara default degerler atayacaktir.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5B7778-8C18-356C-BD88-36E9503E4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3349" y="5063202"/>
            <a:ext cx="2366654" cy="401486"/>
          </a:xfrm>
          <a:prstGeom prst="rect">
            <a:avLst/>
          </a:prstGeom>
        </p:spPr>
      </p:pic>
      <p:sp>
        <p:nvSpPr>
          <p:cNvPr id="23" name="Rectangle 20">
            <a:extLst>
              <a:ext uri="{FF2B5EF4-FFF2-40B4-BE49-F238E27FC236}">
                <a16:creationId xmlns:a16="http://schemas.microsoft.com/office/drawing/2014/main" id="{12954C09-E4DE-D8E8-5372-D931F4D2A655}"/>
              </a:ext>
            </a:extLst>
          </p:cNvPr>
          <p:cNvSpPr/>
          <p:nvPr/>
        </p:nvSpPr>
        <p:spPr>
          <a:xfrm>
            <a:off x="5213349" y="5024724"/>
            <a:ext cx="2265138" cy="439964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3CF78484-BAA6-FA36-CBA6-FCC8B3564115}"/>
              </a:ext>
            </a:extLst>
          </p:cNvPr>
          <p:cNvSpPr txBox="1"/>
          <p:nvPr/>
        </p:nvSpPr>
        <p:spPr>
          <a:xfrm>
            <a:off x="4613769" y="5606046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Default degerler, sayisal datalar icin 0, boolean icin false, char icin  ‘’ , String icin null degerleridir. 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4004CFEB-093C-FF8C-6A84-5477036FCB6B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31846" y="6109078"/>
            <a:ext cx="3966520" cy="4845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>
                <a:solidFill>
                  <a:srgbClr val="000000"/>
                </a:solidFill>
                <a:latin typeface="Segoe UI" pitchFamily="34"/>
              </a:rPr>
              <a:t>Ahmet Bulutluoz    Temmuz 2022</a:t>
            </a:r>
            <a:endParaRPr lang="tr-TR" sz="2000">
              <a:solidFill>
                <a:srgbClr val="00000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020839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 animBg="1"/>
      <p:bldP spid="18" grpId="0"/>
      <p:bldP spid="22" grpId="0" animBg="1"/>
      <p:bldP spid="19" grpId="0"/>
      <p:bldP spid="20" grpId="0"/>
      <p:bldP spid="23" grpId="0" animBg="1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FEDAE0F1-E6ED-A882-9A8D-987E34602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279" y="1653655"/>
            <a:ext cx="3619496" cy="877824"/>
          </a:xfrm>
        </p:spPr>
        <p:txBody>
          <a:bodyPr>
            <a:noAutofit/>
          </a:bodyPr>
          <a:lstStyle/>
          <a:p>
            <a:pPr lvl="0"/>
            <a:r>
              <a:rPr lang="en-US" sz="2400" b="1" dirty="0"/>
              <a:t>Array(Dizi) </a:t>
            </a:r>
            <a:r>
              <a:rPr lang="en-US" sz="2400" b="1" noProof="1"/>
              <a:t>Ozellikleri</a:t>
            </a:r>
            <a:endParaRPr lang="en-US" sz="2400" b="1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989C1EF7-AF54-E7BD-3CE4-0516832079B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63292" y="2531479"/>
            <a:ext cx="3734437" cy="13576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 kern="0" noProof="1">
                <a:solidFill>
                  <a:srgbClr val="000000"/>
                </a:solidFill>
                <a:latin typeface="Segoe UI" pitchFamily="34"/>
              </a:rPr>
              <a:t>Array,ayni data turundeki birden fazla deger veya objeyi barindirabilen Java objeleridir.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DA2742AF-E654-04E5-7A69-67B650421E29}"/>
              </a:ext>
            </a:extLst>
          </p:cNvPr>
          <p:cNvSpPr/>
          <p:nvPr/>
        </p:nvSpPr>
        <p:spPr>
          <a:xfrm>
            <a:off x="4485506" y="677369"/>
            <a:ext cx="7080418" cy="5674007"/>
          </a:xfrm>
          <a:prstGeom prst="rect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F99A6DDC-C9C8-80B4-AB2D-701136828A43}"/>
              </a:ext>
            </a:extLst>
          </p:cNvPr>
          <p:cNvSpPr txBox="1"/>
          <p:nvPr/>
        </p:nvSpPr>
        <p:spPr>
          <a:xfrm>
            <a:off x="4593530" y="772548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3- Array olusturulurken uzunlugu belirtilir ve bu uzunluk array olusturulduktan sonra degistirilemez.</a:t>
            </a:r>
          </a:p>
        </p:txBody>
      </p:sp>
      <p:sp>
        <p:nvSpPr>
          <p:cNvPr id="14" name="TextBox 18">
            <a:extLst>
              <a:ext uri="{FF2B5EF4-FFF2-40B4-BE49-F238E27FC236}">
                <a16:creationId xmlns:a16="http://schemas.microsoft.com/office/drawing/2014/main" id="{7922A098-F06C-92C0-11C5-E9BFA64952A3}"/>
              </a:ext>
            </a:extLst>
          </p:cNvPr>
          <p:cNvSpPr txBox="1"/>
          <p:nvPr/>
        </p:nvSpPr>
        <p:spPr>
          <a:xfrm>
            <a:off x="4578908" y="2577921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ONEMLI NOT : Bu ozellik sebebiyle, bir array olusturulduktan sonra var olan datalar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update edilebilir ancak, 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908E1-3C3F-D3F4-DBFB-D00A892D7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041" y="1595318"/>
            <a:ext cx="2384879" cy="3886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BF2376-F3AF-8F6F-8ACE-CA38AE44D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040" y="2008965"/>
            <a:ext cx="2754557" cy="439964"/>
          </a:xfrm>
          <a:prstGeom prst="rect">
            <a:avLst/>
          </a:prstGeom>
        </p:spPr>
      </p:pic>
      <p:sp>
        <p:nvSpPr>
          <p:cNvPr id="20" name="TextBox 18">
            <a:extLst>
              <a:ext uri="{FF2B5EF4-FFF2-40B4-BE49-F238E27FC236}">
                <a16:creationId xmlns:a16="http://schemas.microsoft.com/office/drawing/2014/main" id="{DCF2472A-5F2E-8F67-6881-C4928DB98961}"/>
              </a:ext>
            </a:extLst>
          </p:cNvPr>
          <p:cNvSpPr txBox="1"/>
          <p:nvPr/>
        </p:nvSpPr>
        <p:spPr>
          <a:xfrm>
            <a:off x="4578908" y="3287883"/>
            <a:ext cx="6671377" cy="92333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var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olan datalara yeni bir data eklemek veya varolan datalardan birini tamamen silmek, (array’in uzunlugunu degistirecegi icin) mumkun degildir.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3CF78484-BAA6-FA36-CBA6-FCC8B3564115}"/>
              </a:ext>
            </a:extLst>
          </p:cNvPr>
          <p:cNvSpPr txBox="1"/>
          <p:nvPr/>
        </p:nvSpPr>
        <p:spPr>
          <a:xfrm>
            <a:off x="4560460" y="5083532"/>
            <a:ext cx="6847769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Sayi5 array’ine yapilan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islem onun uzunlugunu degistirmek degil, tamamen yeni bir deger atamaktir.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32575855-272C-4BFA-7C71-37D51EFF2B62}"/>
              </a:ext>
            </a:extLst>
          </p:cNvPr>
          <p:cNvSpPr/>
          <p:nvPr/>
        </p:nvSpPr>
        <p:spPr>
          <a:xfrm>
            <a:off x="5160040" y="1595317"/>
            <a:ext cx="2947611" cy="843433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84AF37-B1DE-3861-A676-790DAA505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40" y="4231866"/>
            <a:ext cx="2706728" cy="831013"/>
          </a:xfrm>
          <a:prstGeom prst="rect">
            <a:avLst/>
          </a:prstGeom>
        </p:spPr>
      </p:pic>
      <p:sp>
        <p:nvSpPr>
          <p:cNvPr id="23" name="Rectangle 20">
            <a:extLst>
              <a:ext uri="{FF2B5EF4-FFF2-40B4-BE49-F238E27FC236}">
                <a16:creationId xmlns:a16="http://schemas.microsoft.com/office/drawing/2014/main" id="{12954C09-E4DE-D8E8-5372-D931F4D2A655}"/>
              </a:ext>
            </a:extLst>
          </p:cNvPr>
          <p:cNvSpPr/>
          <p:nvPr/>
        </p:nvSpPr>
        <p:spPr>
          <a:xfrm>
            <a:off x="5280690" y="4287556"/>
            <a:ext cx="2586078" cy="732215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1" name="TextBox 18">
            <a:extLst>
              <a:ext uri="{FF2B5EF4-FFF2-40B4-BE49-F238E27FC236}">
                <a16:creationId xmlns:a16="http://schemas.microsoft.com/office/drawing/2014/main" id="{7280FCA2-C9CE-BB8A-1D27-37EF7184B317}"/>
              </a:ext>
            </a:extLst>
          </p:cNvPr>
          <p:cNvSpPr txBox="1"/>
          <p:nvPr/>
        </p:nvSpPr>
        <p:spPr>
          <a:xfrm>
            <a:off x="4560459" y="5705045"/>
            <a:ext cx="6847769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Binek bir arabayi Jip yapamazsiniz, ayni marka Jip almaniz, arabayi Jip yapmak degil, arabayi yollayip, yerine Jip almaktir.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6453CD3E-8053-E4FF-67BC-7AD64C4F159B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31846" y="6109078"/>
            <a:ext cx="3966520" cy="4845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>
                <a:solidFill>
                  <a:srgbClr val="000000"/>
                </a:solidFill>
                <a:latin typeface="Segoe UI" pitchFamily="34"/>
              </a:rPr>
              <a:t>Ahmet Bulutluoz    Temmuz 2022</a:t>
            </a:r>
            <a:endParaRPr lang="tr-TR" sz="2000">
              <a:solidFill>
                <a:srgbClr val="00000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95944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0" grpId="0"/>
      <p:bldP spid="24" grpId="0"/>
      <p:bldP spid="16" grpId="0" animBg="1"/>
      <p:bldP spid="23" grpId="0" animBg="1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FEDAE0F1-E6ED-A882-9A8D-987E34602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279" y="1653655"/>
            <a:ext cx="3619496" cy="877824"/>
          </a:xfrm>
        </p:spPr>
        <p:txBody>
          <a:bodyPr>
            <a:noAutofit/>
          </a:bodyPr>
          <a:lstStyle/>
          <a:p>
            <a:pPr lvl="0"/>
            <a:r>
              <a:rPr lang="en-US" sz="2400" b="1" dirty="0"/>
              <a:t>Array(Dizi) </a:t>
            </a:r>
            <a:r>
              <a:rPr lang="en-US" sz="2400" b="1" noProof="1"/>
              <a:t>Ozellikleri</a:t>
            </a:r>
            <a:endParaRPr lang="en-US" sz="2400" b="1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989C1EF7-AF54-E7BD-3CE4-0516832079B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63292" y="2531479"/>
            <a:ext cx="3734437" cy="13576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 kern="0" noProof="1">
                <a:solidFill>
                  <a:srgbClr val="000000"/>
                </a:solidFill>
                <a:latin typeface="Segoe UI" pitchFamily="34"/>
              </a:rPr>
              <a:t>Array,ayni data turundeki birden fazla deger veya objeyi barindirabilen Java objeleridir.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DA2742AF-E654-04E5-7A69-67B650421E29}"/>
              </a:ext>
            </a:extLst>
          </p:cNvPr>
          <p:cNvSpPr/>
          <p:nvPr/>
        </p:nvSpPr>
        <p:spPr>
          <a:xfrm>
            <a:off x="4485506" y="677369"/>
            <a:ext cx="7080418" cy="5674007"/>
          </a:xfrm>
          <a:prstGeom prst="rect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F99A6DDC-C9C8-80B4-AB2D-701136828A43}"/>
              </a:ext>
            </a:extLst>
          </p:cNvPr>
          <p:cNvSpPr txBox="1"/>
          <p:nvPr/>
        </p:nvSpPr>
        <p:spPr>
          <a:xfrm>
            <a:off x="4593530" y="1142663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4</a:t>
            </a: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- Bir arrayin</a:t>
            </a:r>
            <a:r>
              <a:rPr lang="en-US" sz="1800" b="0" i="0" u="none" strike="noStrike" kern="1200" cap="none" spc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 elemanlarina ulasmak ve update etmek icin index kullanilir.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908E1-3C3F-D3F4-DBFB-D00A892D7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517" y="1959214"/>
            <a:ext cx="2384879" cy="388647"/>
          </a:xfrm>
          <a:prstGeom prst="rect">
            <a:avLst/>
          </a:prstGeom>
        </p:spPr>
      </p:pic>
      <p:sp>
        <p:nvSpPr>
          <p:cNvPr id="16" name="Rectangle 20">
            <a:extLst>
              <a:ext uri="{FF2B5EF4-FFF2-40B4-BE49-F238E27FC236}">
                <a16:creationId xmlns:a16="http://schemas.microsoft.com/office/drawing/2014/main" id="{32575855-272C-4BFA-7C71-37D51EFF2B62}"/>
              </a:ext>
            </a:extLst>
          </p:cNvPr>
          <p:cNvSpPr/>
          <p:nvPr/>
        </p:nvSpPr>
        <p:spPr>
          <a:xfrm>
            <a:off x="5612517" y="1959213"/>
            <a:ext cx="2384880" cy="409301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9B8D5F-ECA7-F9B4-9237-7FCE9CB51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517" y="2467509"/>
            <a:ext cx="1348062" cy="646331"/>
          </a:xfrm>
          <a:prstGeom prst="rect">
            <a:avLst/>
          </a:prstGeom>
        </p:spPr>
      </p:pic>
      <p:sp>
        <p:nvSpPr>
          <p:cNvPr id="17" name="Rectangle 20">
            <a:extLst>
              <a:ext uri="{FF2B5EF4-FFF2-40B4-BE49-F238E27FC236}">
                <a16:creationId xmlns:a16="http://schemas.microsoft.com/office/drawing/2014/main" id="{A86BD980-D3FC-62C0-7F49-7D0B6972F560}"/>
              </a:ext>
            </a:extLst>
          </p:cNvPr>
          <p:cNvSpPr/>
          <p:nvPr/>
        </p:nvSpPr>
        <p:spPr>
          <a:xfrm>
            <a:off x="5612516" y="2467509"/>
            <a:ext cx="1441427" cy="646331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54F8F5-8034-4AE2-D21F-8F8B25EE9A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3213092"/>
            <a:ext cx="1506972" cy="409301"/>
          </a:xfrm>
          <a:prstGeom prst="rect">
            <a:avLst/>
          </a:prstGeom>
        </p:spPr>
      </p:pic>
      <p:sp>
        <p:nvSpPr>
          <p:cNvPr id="19" name="Rectangle 20">
            <a:extLst>
              <a:ext uri="{FF2B5EF4-FFF2-40B4-BE49-F238E27FC236}">
                <a16:creationId xmlns:a16="http://schemas.microsoft.com/office/drawing/2014/main" id="{C52671AC-1F9E-9498-C516-A24DEDA37247}"/>
              </a:ext>
            </a:extLst>
          </p:cNvPr>
          <p:cNvSpPr/>
          <p:nvPr/>
        </p:nvSpPr>
        <p:spPr>
          <a:xfrm>
            <a:off x="5581650" y="3201953"/>
            <a:ext cx="1472293" cy="420440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id="{F12317A2-700F-28C4-AC17-60991195D04D}"/>
              </a:ext>
            </a:extLst>
          </p:cNvPr>
          <p:cNvSpPr txBox="1"/>
          <p:nvPr/>
        </p:nvSpPr>
        <p:spPr>
          <a:xfrm>
            <a:off x="4593529" y="3780406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Bir array’de olmayan bir index ile islem yapmak isterseniz exception olusur.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8E1C73-AB1A-9CCE-CFE9-D86E6DDFF3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1650" y="4646432"/>
            <a:ext cx="1491166" cy="458820"/>
          </a:xfrm>
          <a:prstGeom prst="rect">
            <a:avLst/>
          </a:prstGeom>
        </p:spPr>
      </p:pic>
      <p:sp>
        <p:nvSpPr>
          <p:cNvPr id="25" name="Rectangle 20">
            <a:extLst>
              <a:ext uri="{FF2B5EF4-FFF2-40B4-BE49-F238E27FC236}">
                <a16:creationId xmlns:a16="http://schemas.microsoft.com/office/drawing/2014/main" id="{6DF3D548-4CF6-72A0-337C-B310A34597AD}"/>
              </a:ext>
            </a:extLst>
          </p:cNvPr>
          <p:cNvSpPr/>
          <p:nvPr/>
        </p:nvSpPr>
        <p:spPr>
          <a:xfrm>
            <a:off x="5550401" y="4688938"/>
            <a:ext cx="1472293" cy="420440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68FE1F-72D1-B815-B1B1-84DAFDA97C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3529" y="5413473"/>
            <a:ext cx="6488128" cy="580239"/>
          </a:xfrm>
          <a:prstGeom prst="rect">
            <a:avLst/>
          </a:prstGeom>
        </p:spPr>
      </p:pic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6C2B3B58-B2B1-F575-6AB7-76A614A1D034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31846" y="6109078"/>
            <a:ext cx="3966520" cy="4845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>
                <a:solidFill>
                  <a:srgbClr val="000000"/>
                </a:solidFill>
                <a:latin typeface="Segoe UI" pitchFamily="34"/>
              </a:rPr>
              <a:t>Ahmet Bulutluoz    Temmuz 2022</a:t>
            </a:r>
            <a:endParaRPr lang="tr-TR" sz="2000">
              <a:solidFill>
                <a:srgbClr val="00000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581124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 animBg="1"/>
      <p:bldP spid="17" grpId="0" animBg="1"/>
      <p:bldP spid="19" grpId="0" animBg="1"/>
      <p:bldP spid="22" grpId="0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FEDAE0F1-E6ED-A882-9A8D-987E34602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279" y="1653655"/>
            <a:ext cx="3619496" cy="877824"/>
          </a:xfrm>
        </p:spPr>
        <p:txBody>
          <a:bodyPr>
            <a:noAutofit/>
          </a:bodyPr>
          <a:lstStyle/>
          <a:p>
            <a:pPr lvl="0"/>
            <a:r>
              <a:rPr lang="en-US" sz="2400" b="1" dirty="0"/>
              <a:t>Array(Dizi) </a:t>
            </a:r>
            <a:r>
              <a:rPr lang="en-US" sz="2400" b="1" noProof="1"/>
              <a:t>Ozellikleri</a:t>
            </a:r>
            <a:endParaRPr lang="en-US" sz="2400" b="1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989C1EF7-AF54-E7BD-3CE4-0516832079B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63292" y="2531479"/>
            <a:ext cx="3734437" cy="13576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 kern="0" noProof="1">
                <a:solidFill>
                  <a:srgbClr val="000000"/>
                </a:solidFill>
                <a:latin typeface="Segoe UI" pitchFamily="34"/>
              </a:rPr>
              <a:t>Array,ayni data turundeki birden fazla deger veya objeyi barindirabilen Java objeleridir.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DA2742AF-E654-04E5-7A69-67B650421E29}"/>
              </a:ext>
            </a:extLst>
          </p:cNvPr>
          <p:cNvSpPr/>
          <p:nvPr/>
        </p:nvSpPr>
        <p:spPr>
          <a:xfrm>
            <a:off x="4485506" y="677369"/>
            <a:ext cx="7080418" cy="5674007"/>
          </a:xfrm>
          <a:prstGeom prst="rect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F99A6DDC-C9C8-80B4-AB2D-701136828A43}"/>
              </a:ext>
            </a:extLst>
          </p:cNvPr>
          <p:cNvSpPr txBox="1"/>
          <p:nvPr/>
        </p:nvSpPr>
        <p:spPr>
          <a:xfrm>
            <a:off x="4582644" y="730422"/>
            <a:ext cx="667137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5</a:t>
            </a: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- Bir array’i veya elemanlarini yazdirmak,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908E1-3C3F-D3F4-DBFB-D00A892D7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7460" y="2326829"/>
            <a:ext cx="2384879" cy="388647"/>
          </a:xfrm>
          <a:prstGeom prst="rect">
            <a:avLst/>
          </a:prstGeom>
        </p:spPr>
      </p:pic>
      <p:sp>
        <p:nvSpPr>
          <p:cNvPr id="16" name="Rectangle 20">
            <a:extLst>
              <a:ext uri="{FF2B5EF4-FFF2-40B4-BE49-F238E27FC236}">
                <a16:creationId xmlns:a16="http://schemas.microsoft.com/office/drawing/2014/main" id="{32575855-272C-4BFA-7C71-37D51EFF2B62}"/>
              </a:ext>
            </a:extLst>
          </p:cNvPr>
          <p:cNvSpPr/>
          <p:nvPr/>
        </p:nvSpPr>
        <p:spPr>
          <a:xfrm>
            <a:off x="5427460" y="2326828"/>
            <a:ext cx="2384880" cy="409301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4" name="TextBox 18">
            <a:extLst>
              <a:ext uri="{FF2B5EF4-FFF2-40B4-BE49-F238E27FC236}">
                <a16:creationId xmlns:a16="http://schemas.microsoft.com/office/drawing/2014/main" id="{92F9C713-0778-5821-D245-C78BB99CA162}"/>
              </a:ext>
            </a:extLst>
          </p:cNvPr>
          <p:cNvSpPr txBox="1"/>
          <p:nvPr/>
        </p:nvSpPr>
        <p:spPr>
          <a:xfrm>
            <a:off x="4582644" y="1221863"/>
            <a:ext cx="6671377" cy="92333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Array non-primitive bir data(obje)dir ve cogu non-primitive data gibi array’ler de direk yazdirilamaz, ancak Java’nin olusturdugu Arrays class’indan yardim alinarak yazdirilabilir.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A47711-F489-6967-10C6-14B98D367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459" y="2917764"/>
            <a:ext cx="2962184" cy="420439"/>
          </a:xfrm>
          <a:prstGeom prst="rect">
            <a:avLst/>
          </a:prstGeom>
        </p:spPr>
      </p:pic>
      <p:sp>
        <p:nvSpPr>
          <p:cNvPr id="17" name="Rectangle 20">
            <a:extLst>
              <a:ext uri="{FF2B5EF4-FFF2-40B4-BE49-F238E27FC236}">
                <a16:creationId xmlns:a16="http://schemas.microsoft.com/office/drawing/2014/main" id="{A86BD980-D3FC-62C0-7F49-7D0B6972F560}"/>
              </a:ext>
            </a:extLst>
          </p:cNvPr>
          <p:cNvSpPr/>
          <p:nvPr/>
        </p:nvSpPr>
        <p:spPr>
          <a:xfrm>
            <a:off x="5396593" y="2970452"/>
            <a:ext cx="2962184" cy="367751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E631EA-59E8-BA8C-5358-EBB34CD47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7420" y="2944107"/>
            <a:ext cx="1395093" cy="420439"/>
          </a:xfrm>
          <a:prstGeom prst="rect">
            <a:avLst/>
          </a:prstGeom>
        </p:spPr>
      </p:pic>
      <p:sp>
        <p:nvSpPr>
          <p:cNvPr id="18" name="Rectangle 20">
            <a:extLst>
              <a:ext uri="{FF2B5EF4-FFF2-40B4-BE49-F238E27FC236}">
                <a16:creationId xmlns:a16="http://schemas.microsoft.com/office/drawing/2014/main" id="{40D9E90F-485A-02DD-E909-589FF174D4D2}"/>
              </a:ext>
            </a:extLst>
          </p:cNvPr>
          <p:cNvSpPr/>
          <p:nvPr/>
        </p:nvSpPr>
        <p:spPr>
          <a:xfrm>
            <a:off x="8908285" y="2970452"/>
            <a:ext cx="1364227" cy="367751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134167C-528B-8D66-12C0-675BA7D63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6593" y="3627562"/>
            <a:ext cx="4643929" cy="420438"/>
          </a:xfrm>
          <a:prstGeom prst="rect">
            <a:avLst/>
          </a:prstGeom>
        </p:spPr>
      </p:pic>
      <p:sp>
        <p:nvSpPr>
          <p:cNvPr id="19" name="Rectangle 20">
            <a:extLst>
              <a:ext uri="{FF2B5EF4-FFF2-40B4-BE49-F238E27FC236}">
                <a16:creationId xmlns:a16="http://schemas.microsoft.com/office/drawing/2014/main" id="{C52671AC-1F9E-9498-C516-A24DEDA37247}"/>
              </a:ext>
            </a:extLst>
          </p:cNvPr>
          <p:cNvSpPr/>
          <p:nvPr/>
        </p:nvSpPr>
        <p:spPr>
          <a:xfrm>
            <a:off x="5396593" y="3601219"/>
            <a:ext cx="4531178" cy="420438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38C5FE-04D6-F251-1128-E8FEB663A7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6593" y="4284672"/>
            <a:ext cx="1528862" cy="420437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743B73F-1840-4FAC-683E-B2BB72263C89}"/>
              </a:ext>
            </a:extLst>
          </p:cNvPr>
          <p:cNvSpPr/>
          <p:nvPr/>
        </p:nvSpPr>
        <p:spPr>
          <a:xfrm>
            <a:off x="5396594" y="4284671"/>
            <a:ext cx="1528862" cy="420438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id="{F36736A8-0C0E-35A1-7AE5-24E393838C74}"/>
              </a:ext>
            </a:extLst>
          </p:cNvPr>
          <p:cNvSpPr txBox="1"/>
          <p:nvPr/>
        </p:nvSpPr>
        <p:spPr>
          <a:xfrm>
            <a:off x="4582643" y="4794229"/>
            <a:ext cx="667137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Array elemanlari ise (data turune bagli olarak) direk yazdirilabilir.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BD27EAC-2BC0-9298-8487-847EF33F99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6593" y="5388801"/>
            <a:ext cx="3275616" cy="68242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2D310C9-4D40-184C-CDD3-06AB6DA7578C}"/>
              </a:ext>
            </a:extLst>
          </p:cNvPr>
          <p:cNvSpPr/>
          <p:nvPr/>
        </p:nvSpPr>
        <p:spPr>
          <a:xfrm>
            <a:off x="5438345" y="5374391"/>
            <a:ext cx="3139597" cy="682420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275F2D-318A-7EB1-7866-EC4AB9E600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36206" y="5374391"/>
            <a:ext cx="398734" cy="73451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708AB17-CFAB-F756-DC15-F97888B04866}"/>
              </a:ext>
            </a:extLst>
          </p:cNvPr>
          <p:cNvSpPr/>
          <p:nvPr/>
        </p:nvSpPr>
        <p:spPr>
          <a:xfrm>
            <a:off x="8793910" y="5374391"/>
            <a:ext cx="398734" cy="682420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8798A6F1-DB84-05F0-BF19-0329DFBCCE0A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31846" y="6109078"/>
            <a:ext cx="3966520" cy="4845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>
                <a:solidFill>
                  <a:srgbClr val="000000"/>
                </a:solidFill>
                <a:latin typeface="Segoe UI" pitchFamily="34"/>
              </a:rPr>
              <a:t>Ahmet Bulutluoz    Temmuz 2022</a:t>
            </a:r>
            <a:endParaRPr lang="tr-TR" sz="2000">
              <a:solidFill>
                <a:srgbClr val="00000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69131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 animBg="1"/>
      <p:bldP spid="14" grpId="0"/>
      <p:bldP spid="17" grpId="0" animBg="1"/>
      <p:bldP spid="18" grpId="0" animBg="1"/>
      <p:bldP spid="19" grpId="0" animBg="1"/>
      <p:bldP spid="21" grpId="0" animBg="1"/>
      <p:bldP spid="22" grpId="0"/>
      <p:bldP spid="23" grpId="0" animBg="1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FEDAE0F1-E6ED-A882-9A8D-987E34602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279" y="1653655"/>
            <a:ext cx="3619496" cy="877824"/>
          </a:xfrm>
        </p:spPr>
        <p:txBody>
          <a:bodyPr>
            <a:noAutofit/>
          </a:bodyPr>
          <a:lstStyle/>
          <a:p>
            <a:pPr lvl="0"/>
            <a:r>
              <a:rPr lang="en-US" sz="2400" b="1" dirty="0"/>
              <a:t>Array(Dizi) </a:t>
            </a:r>
            <a:r>
              <a:rPr lang="en-US" sz="2400" b="1" noProof="1"/>
              <a:t>Ozellikleri</a:t>
            </a:r>
            <a:endParaRPr lang="en-US" sz="2400" b="1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989C1EF7-AF54-E7BD-3CE4-0516832079B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63292" y="2531479"/>
            <a:ext cx="3734437" cy="13576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 kern="0" noProof="1">
                <a:solidFill>
                  <a:srgbClr val="000000"/>
                </a:solidFill>
                <a:latin typeface="Segoe UI" pitchFamily="34"/>
              </a:rPr>
              <a:t>Array,ayni data turundeki birden fazla deger veya objeyi barindirabilen Java objeleridir.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DA2742AF-E654-04E5-7A69-67B650421E29}"/>
              </a:ext>
            </a:extLst>
          </p:cNvPr>
          <p:cNvSpPr/>
          <p:nvPr/>
        </p:nvSpPr>
        <p:spPr>
          <a:xfrm>
            <a:off x="4485506" y="677369"/>
            <a:ext cx="7080418" cy="5674007"/>
          </a:xfrm>
          <a:prstGeom prst="rect">
            <a:avLst/>
          </a:prstGeom>
          <a:solidFill>
            <a:srgbClr val="FFFFFF"/>
          </a:solidFill>
          <a:ln w="28575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F99A6DDC-C9C8-80B4-AB2D-701136828A43}"/>
              </a:ext>
            </a:extLst>
          </p:cNvPr>
          <p:cNvSpPr txBox="1"/>
          <p:nvPr/>
        </p:nvSpPr>
        <p:spPr>
          <a:xfrm>
            <a:off x="4582644" y="730422"/>
            <a:ext cx="667137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kern="0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6</a:t>
            </a:r>
            <a:r>
              <a:rPr lang="en-US" sz="1800" b="0" i="0" u="none" strike="noStrike" kern="1200" cap="none" spc="0" baseline="0" noProof="1">
                <a:solidFill>
                  <a:srgbClr val="000000"/>
                </a:solidFill>
                <a:uFillTx/>
                <a:latin typeface="Segoe UI" pitchFamily="34"/>
                <a:cs typeface="Segoe UI" pitchFamily="34"/>
              </a:rPr>
              <a:t>- Bir String’i array’e cevirmek</a:t>
            </a:r>
          </a:p>
        </p:txBody>
      </p:sp>
      <p:sp>
        <p:nvSpPr>
          <p:cNvPr id="14" name="TextBox 18">
            <a:extLst>
              <a:ext uri="{FF2B5EF4-FFF2-40B4-BE49-F238E27FC236}">
                <a16:creationId xmlns:a16="http://schemas.microsoft.com/office/drawing/2014/main" id="{92F9C713-0778-5821-D245-C78BB99CA162}"/>
              </a:ext>
            </a:extLst>
          </p:cNvPr>
          <p:cNvSpPr txBox="1"/>
          <p:nvPr/>
        </p:nvSpPr>
        <p:spPr>
          <a:xfrm>
            <a:off x="4582644" y="1221863"/>
            <a:ext cx="667137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noProof="1">
                <a:solidFill>
                  <a:srgbClr val="000000"/>
                </a:solidFill>
                <a:latin typeface="Segoe UI" pitchFamily="34"/>
                <a:cs typeface="Segoe UI" pitchFamily="34"/>
              </a:rPr>
              <a:t>Array class’indaki split method’u bir String’i istedigimiz parcalara ayirip bir array’e koyar. </a:t>
            </a:r>
            <a:endParaRPr lang="en-US" sz="1800" b="0" i="0" u="none" strike="noStrike" kern="1200" cap="none" spc="0" baseline="0" noProof="1">
              <a:solidFill>
                <a:srgbClr val="000000"/>
              </a:solidFill>
              <a:uFillTx/>
              <a:latin typeface="Segoe UI" pitchFamily="34"/>
              <a:cs typeface="Segoe UI" pitchFamily="34"/>
            </a:endParaRP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8798A6F1-DB84-05F0-BF19-0329DFBCCE0A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31846" y="6109078"/>
            <a:ext cx="3966520" cy="4845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lnSpc>
                <a:spcPts val="3000"/>
              </a:lnSpc>
              <a:spcBef>
                <a:spcPts val="0"/>
              </a:spcBef>
              <a:buNone/>
            </a:pPr>
            <a:r>
              <a:rPr lang="en-US" sz="2000">
                <a:solidFill>
                  <a:srgbClr val="000000"/>
                </a:solidFill>
                <a:latin typeface="Segoe UI" pitchFamily="34"/>
              </a:rPr>
              <a:t>Ahmet Bulutluoz    Temmuz 2022</a:t>
            </a:r>
            <a:endParaRPr lang="tr-TR" sz="2000">
              <a:solidFill>
                <a:srgbClr val="000000"/>
              </a:solidFill>
              <a:latin typeface="Segoe U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9FB30D-9D7C-5A10-61B3-0E7B9E42E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245" y="1989376"/>
            <a:ext cx="4415394" cy="152499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2D310C9-4D40-184C-CDD3-06AB6DA7578C}"/>
              </a:ext>
            </a:extLst>
          </p:cNvPr>
          <p:cNvSpPr/>
          <p:nvPr/>
        </p:nvSpPr>
        <p:spPr>
          <a:xfrm>
            <a:off x="5239245" y="1989377"/>
            <a:ext cx="4415394" cy="1524996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65AB24-8484-54BC-E099-DBFAAD07B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245" y="3726189"/>
            <a:ext cx="1886526" cy="4387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77ACD6-E9F6-AA01-68A5-C93B864394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4456" y="5821002"/>
            <a:ext cx="2036102" cy="424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4726F11-15CA-ED30-E3E6-5E075EA97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7949" y="4526888"/>
            <a:ext cx="4005219" cy="968086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A2EFA15-35E0-0B21-1A97-A4A26B383666}"/>
              </a:ext>
            </a:extLst>
          </p:cNvPr>
          <p:cNvSpPr/>
          <p:nvPr/>
        </p:nvSpPr>
        <p:spPr>
          <a:xfrm>
            <a:off x="5197949" y="4520986"/>
            <a:ext cx="4415394" cy="985863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708AB17-CFAB-F756-DC15-F97888B04866}"/>
              </a:ext>
            </a:extLst>
          </p:cNvPr>
          <p:cNvSpPr/>
          <p:nvPr/>
        </p:nvSpPr>
        <p:spPr>
          <a:xfrm>
            <a:off x="5239246" y="3726189"/>
            <a:ext cx="1886526" cy="438728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B46CA74-52F8-9367-F985-2D0E26BBFC44}"/>
              </a:ext>
            </a:extLst>
          </p:cNvPr>
          <p:cNvSpPr/>
          <p:nvPr/>
        </p:nvSpPr>
        <p:spPr>
          <a:xfrm>
            <a:off x="5239244" y="5824910"/>
            <a:ext cx="1961313" cy="438728"/>
          </a:xfrm>
          <a:prstGeom prst="rect">
            <a:avLst/>
          </a:prstGeom>
          <a:noFill/>
          <a:ln w="19046" cap="flat">
            <a:solidFill>
              <a:srgbClr val="C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1064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3" grpId="0" animBg="1"/>
      <p:bldP spid="27" grpId="0" animBg="1"/>
      <p:bldP spid="25" grpId="0" animBg="1"/>
      <p:bldP spid="28" grpId="0" animBg="1"/>
    </p:bldLst>
  </p:timing>
</p:sld>
</file>

<file path=ppt/theme/theme1.xml><?xml version="1.0" encoding="utf-8"?>
<a:theme xmlns:a="http://schemas.openxmlformats.org/drawingml/2006/main" name="Balancing Ac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%7bF9E1869A-8303-465C-99EF-097795279F70%7dtf78479028_win32</Template>
  <TotalTime>8773</TotalTime>
  <Words>598</Words>
  <Application>Microsoft Macintosh PowerPoint</Application>
  <PresentationFormat>Widescreen</PresentationFormat>
  <Paragraphs>56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Balancing Act</vt:lpstr>
      <vt:lpstr>  ARRays</vt:lpstr>
      <vt:lpstr>Array Nedir ?</vt:lpstr>
      <vt:lpstr>Hangi Data Turu Kullanilmali ?</vt:lpstr>
      <vt:lpstr>Array(Dizi) Ozellikleri</vt:lpstr>
      <vt:lpstr>Array(Dizi) Ozellikleri</vt:lpstr>
      <vt:lpstr>Array(Dizi) Ozellikleri</vt:lpstr>
      <vt:lpstr>Array(Dizi) Ozellikleri</vt:lpstr>
      <vt:lpstr>Array(Dizi) Ozellikleri</vt:lpstr>
      <vt:lpstr>Array(Dizi) Ozellikleri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COLOR OF THE YEAR 2022</dc:title>
  <dc:creator>2</dc:creator>
  <cp:lastModifiedBy>11497</cp:lastModifiedBy>
  <cp:revision>71</cp:revision>
  <dcterms:created xsi:type="dcterms:W3CDTF">2022-02-28T14:38:52Z</dcterms:created>
  <dcterms:modified xsi:type="dcterms:W3CDTF">2022-07-11T12:58:55Z</dcterms:modified>
</cp:coreProperties>
</file>